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aleway SemiBold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3" roundtripDataSignature="AMtx7mj2jdo6NW6BwX0dm/v7yu3z41PW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SemiBold-regular.fntdata"/><Relationship Id="rId14" Type="http://schemas.openxmlformats.org/officeDocument/2006/relationships/slide" Target="slides/slide9.xml"/><Relationship Id="rId17" Type="http://schemas.openxmlformats.org/officeDocument/2006/relationships/font" Target="fonts/RalewaySemiBold-italic.fntdata"/><Relationship Id="rId16" Type="http://schemas.openxmlformats.org/officeDocument/2006/relationships/font" Target="fonts/RalewaySemiBold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Raleway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fa04b625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afa04b625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fa04b625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fa04b625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fa04b625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fa04b625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bf80218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bf80218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1568"/>
              </a:srgbClr>
            </a:gs>
            <a:gs pos="100000">
              <a:srgbClr val="350FF5">
                <a:alpha val="17254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13" name="Google Shape;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GOES-19 L2 (Group 5) 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March</a:t>
            </a:r>
            <a:r>
              <a:rPr lang="en" sz="1800"/>
              <a:t> 05, 2025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Perspective: AWIPS verification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Derek Van Pelt/TOWR-S Team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fa04b6256_0_5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Products Evaluated</a:t>
            </a:r>
            <a:endParaRPr/>
          </a:p>
        </p:txBody>
      </p:sp>
      <p:sp>
        <p:nvSpPr>
          <p:cNvPr id="68" name="Google Shape;68;g2afa04b6256_0_5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g2afa04b6256_0_59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Cloud Cover Layers (CCL)</a:t>
            </a:r>
            <a:endParaRPr>
              <a:solidFill>
                <a:srgbClr val="666666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Cloud Optical and Microphysical Properties (COMP)</a:t>
            </a:r>
            <a:endParaRPr>
              <a:solidFill>
                <a:srgbClr val="666666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Fires and Hot Spot Characterization (FHS)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Cloud Cover Layers</a:t>
            </a:r>
            <a:endParaRPr/>
          </a:p>
        </p:txBody>
      </p:sp>
      <p:sp>
        <p:nvSpPr>
          <p:cNvPr id="75" name="Google Shape;75;p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2"/>
          <p:cNvSpPr txBox="1"/>
          <p:nvPr/>
        </p:nvSpPr>
        <p:spPr>
          <a:xfrm>
            <a:off x="4766050" y="41791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960600"/>
            <a:ext cx="2726252" cy="193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069" y="960600"/>
            <a:ext cx="2726252" cy="193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5856" y="960594"/>
            <a:ext cx="2726236" cy="193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160" y="3091300"/>
            <a:ext cx="2726252" cy="193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6080" y="3091300"/>
            <a:ext cx="2724910" cy="193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5856" y="3088285"/>
            <a:ext cx="2724910" cy="19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6938400" y="11024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4138139" y="11024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1361446" y="11024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6938400" y="32360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4138139" y="32360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1361446" y="3236025"/>
            <a:ext cx="1457400" cy="26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5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fa04b6256_0_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g2afa04b6256_0_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Cloud Cover Layers - CONUS AND MESOs</a:t>
            </a:r>
            <a:endParaRPr/>
          </a:p>
        </p:txBody>
      </p:sp>
      <p:pic>
        <p:nvPicPr>
          <p:cNvPr id="95" name="Google Shape;95;g2afa04b6256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896" y="1914570"/>
            <a:ext cx="4243005" cy="30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afa04b6256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00" y="771575"/>
            <a:ext cx="4243000" cy="30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afa04b6256_0_19"/>
          <p:cNvSpPr txBox="1"/>
          <p:nvPr/>
        </p:nvSpPr>
        <p:spPr>
          <a:xfrm>
            <a:off x="5643000" y="20930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2afa04b6256_0_19"/>
          <p:cNvSpPr txBox="1"/>
          <p:nvPr/>
        </p:nvSpPr>
        <p:spPr>
          <a:xfrm>
            <a:off x="2671200" y="9500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8200"/>
            <a:ext cx="4236401" cy="306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350" y="1676400"/>
            <a:ext cx="4236401" cy="306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>
            <p:ph type="title"/>
          </p:nvPr>
        </p:nvSpPr>
        <p:spPr>
          <a:xfrm>
            <a:off x="4727032" y="351940"/>
            <a:ext cx="3870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Cloud Optical Depth,</a:t>
            </a:r>
            <a:endParaRPr sz="182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Cloud Particle Size Distribution</a:t>
            </a:r>
            <a:endParaRPr sz="1820"/>
          </a:p>
        </p:txBody>
      </p:sp>
      <p:sp>
        <p:nvSpPr>
          <p:cNvPr id="107" name="Google Shape;107;p3"/>
          <p:cNvSpPr txBox="1"/>
          <p:nvPr/>
        </p:nvSpPr>
        <p:spPr>
          <a:xfrm>
            <a:off x="6405000" y="18644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2137800" y="10262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fa04b6256_0_3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g2afa04b6256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696" y="1673352"/>
            <a:ext cx="4233672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afa04b6256_0_31"/>
          <p:cNvSpPr txBox="1"/>
          <p:nvPr>
            <p:ph type="title"/>
          </p:nvPr>
        </p:nvSpPr>
        <p:spPr>
          <a:xfrm>
            <a:off x="4727032" y="580540"/>
            <a:ext cx="3870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Cloud Optical Depth,</a:t>
            </a:r>
            <a:endParaRPr sz="182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Cloud Particle Size Distribution</a:t>
            </a:r>
            <a:endParaRPr sz="182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CONUS and MESOs</a:t>
            </a:r>
            <a:endParaRPr sz="1820"/>
          </a:p>
        </p:txBody>
      </p:sp>
      <p:sp>
        <p:nvSpPr>
          <p:cNvPr id="116" name="Google Shape;116;g2afa04b6256_0_31"/>
          <p:cNvSpPr txBox="1"/>
          <p:nvPr/>
        </p:nvSpPr>
        <p:spPr>
          <a:xfrm>
            <a:off x="6405000" y="18644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2afa04b6256_0_31"/>
          <p:cNvSpPr txBox="1"/>
          <p:nvPr/>
        </p:nvSpPr>
        <p:spPr>
          <a:xfrm>
            <a:off x="2137800" y="10262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2afa04b6256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675" y="3535850"/>
            <a:ext cx="2012199" cy="145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afa04b6256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8" y="841248"/>
            <a:ext cx="4233672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afa04b6256_0_31"/>
          <p:cNvSpPr txBox="1"/>
          <p:nvPr/>
        </p:nvSpPr>
        <p:spPr>
          <a:xfrm>
            <a:off x="2137800" y="10262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afa04b6256_0_31"/>
          <p:cNvSpPr txBox="1"/>
          <p:nvPr/>
        </p:nvSpPr>
        <p:spPr>
          <a:xfrm>
            <a:off x="4881000" y="3693225"/>
            <a:ext cx="1197300" cy="24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4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4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201" y="1276199"/>
            <a:ext cx="4524452" cy="32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>
            <p:ph type="title"/>
          </p:nvPr>
        </p:nvSpPr>
        <p:spPr>
          <a:xfrm>
            <a:off x="1382746" y="247050"/>
            <a:ext cx="6354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Fire (Area/Power/Temperature/Mask…)</a:t>
            </a:r>
            <a:endParaRPr sz="1820"/>
          </a:p>
        </p:txBody>
      </p:sp>
      <p:sp>
        <p:nvSpPr>
          <p:cNvPr id="129" name="Google Shape;129;p4"/>
          <p:cNvSpPr txBox="1"/>
          <p:nvPr>
            <p:ph type="title"/>
          </p:nvPr>
        </p:nvSpPr>
        <p:spPr>
          <a:xfrm>
            <a:off x="3148300" y="4655475"/>
            <a:ext cx="51771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>
                <a:solidFill>
                  <a:srgbClr val="FF0000"/>
                </a:solidFill>
              </a:rPr>
              <a:t>**initial files contained no active points - all variable dropp</a:t>
            </a:r>
            <a:r>
              <a:rPr lang="en" sz="1820">
                <a:solidFill>
                  <a:srgbClr val="FF0000"/>
                </a:solidFill>
              </a:rPr>
              <a:t>ed</a:t>
            </a:r>
            <a:r>
              <a:rPr lang="en" sz="1820">
                <a:solidFill>
                  <a:srgbClr val="FF0000"/>
                </a:solidFill>
              </a:rPr>
              <a:t> into AWIPS as expected</a:t>
            </a:r>
            <a:endParaRPr sz="1820">
              <a:solidFill>
                <a:srgbClr val="FF0000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00" y="674250"/>
            <a:ext cx="4414802" cy="319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6328800" y="14834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2342477" y="873825"/>
            <a:ext cx="2194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8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bf80218b1_0_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g33bf80218b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450" y="1983300"/>
            <a:ext cx="5522124" cy="352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3bf80218b1_0_0"/>
          <p:cNvSpPr txBox="1"/>
          <p:nvPr>
            <p:ph type="title"/>
          </p:nvPr>
        </p:nvSpPr>
        <p:spPr>
          <a:xfrm>
            <a:off x="1382746" y="247050"/>
            <a:ext cx="6354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20"/>
              <a:t>Fire (Area/Power/Temperature/</a:t>
            </a:r>
            <a:r>
              <a:rPr lang="en" sz="1820">
                <a:solidFill>
                  <a:srgbClr val="FF0000"/>
                </a:solidFill>
              </a:rPr>
              <a:t>Mask</a:t>
            </a:r>
            <a:r>
              <a:rPr lang="en" sz="1820"/>
              <a:t>) MESOs</a:t>
            </a:r>
            <a:endParaRPr sz="1820"/>
          </a:p>
        </p:txBody>
      </p:sp>
      <p:pic>
        <p:nvPicPr>
          <p:cNvPr id="140" name="Google Shape;140;g33bf80218b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00" y="902850"/>
            <a:ext cx="7102274" cy="404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11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>
                <a:solidFill>
                  <a:srgbClr val="666666"/>
                </a:solidFill>
              </a:rPr>
              <a:t>AWIPS ingests and displays all these products using its baseline configurations. 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No fielding issues are expected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G-19 products conform closely to G-16,17 conventions (GOES-R Product User Guide)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AWIPS’ baseline configurations for G16 and G18 are extensible for G19+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